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662B"/>
    <a:srgbClr val="4E0E10"/>
    <a:srgbClr val="014665"/>
    <a:srgbClr val="E1FABC"/>
    <a:srgbClr val="6C9B31"/>
    <a:srgbClr val="1623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-396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EA4DDE21-B316-D242-AB3D-116E3EF20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143000" y="0"/>
            <a:ext cx="5715000" cy="533400"/>
          </a:xfrm>
          <a:prstGeom prst="rect">
            <a:avLst/>
          </a:prstGeom>
          <a:solidFill>
            <a:srgbClr val="4E0E1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86400" y="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3319" name="Picture 9" descr="ASCD Logo Black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228600" y="152400"/>
            <a:ext cx="685800" cy="31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8534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6800" y="43434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8534BDA3-7F41-E54B-8D69-A4E929642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143000" y="0"/>
            <a:ext cx="5715000" cy="533400"/>
          </a:xfrm>
          <a:prstGeom prst="rect">
            <a:avLst/>
          </a:prstGeom>
          <a:solidFill>
            <a:srgbClr val="4E0E1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4343" name="Picture 9" descr="ASCD Logo Black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228600" y="152400"/>
            <a:ext cx="66129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8534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1D1BA-290C-E048-AE43-7DCCE5DC87C2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1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912B6-F839-AC4C-94E4-0034A3FEB7F7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2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4258F-E2B1-8547-97DC-ABBFA0B149F6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9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1"/>
            <a:ext cx="8305800" cy="2286000"/>
          </a:xfrm>
        </p:spPr>
        <p:txBody>
          <a:bodyPr/>
          <a:lstStyle>
            <a:lvl1pPr>
              <a:defRPr sz="4200" baseline="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43400"/>
            <a:ext cx="8305801" cy="1143000"/>
          </a:xfrm>
        </p:spPr>
        <p:txBody>
          <a:bodyPr/>
          <a:lstStyle>
            <a:lvl1pPr marL="0" indent="0">
              <a:buFontTx/>
              <a:buNone/>
              <a:defRPr sz="30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447800" cy="45720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3246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0" y="6324600"/>
            <a:ext cx="1295400" cy="45720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12D2B120-5AE9-814B-AA9C-7E20882F5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0"/>
            <a:ext cx="7315200" cy="358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C653B-5E5F-3E49-8DFE-2F37B2542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9906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49911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63BD-4D77-7348-9E73-18F3092CE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324600"/>
            <a:ext cx="2895600" cy="457200"/>
          </a:xfr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62600" y="6324600"/>
            <a:ext cx="1295400" cy="457200"/>
          </a:xfr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0EB5B65B-0CE1-8643-9647-852B27677C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406900"/>
            <a:ext cx="7239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906713"/>
            <a:ext cx="72390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D852-56B4-CB45-9788-8080A3350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352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209800"/>
            <a:ext cx="3352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C285-0043-D94E-945F-D313040E9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302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90750"/>
            <a:ext cx="35052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30512"/>
            <a:ext cx="3505200" cy="3265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90750"/>
            <a:ext cx="35052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30512"/>
            <a:ext cx="3505200" cy="3265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7893-C14B-8D40-B113-89168F383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2E5D-FDC0-F343-A4C5-5022B29D1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B006F-4C1F-3B4C-A425-8C3FDCA04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810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081087"/>
            <a:ext cx="4191000" cy="4938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243138"/>
            <a:ext cx="3008313" cy="3776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37DDE-9404-8F49-AAF9-046AB61E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91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770CD-24FD-B441-B105-554029F28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324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9FB7F9D6-7245-FA48-90F3-BFC50FD0F4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E0E1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E0E1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E0E1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E0E1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14665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14665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14665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14665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cd.org/public_policy/Education_Stimulus_Resources.aspx" TargetMode="External"/><Relationship Id="rId3" Type="http://schemas.openxmlformats.org/officeDocument/2006/relationships/hyperlink" Target="http://www.ed.gov/policy/gen/leg/recovery/modernization/index.html" TargetMode="External"/><Relationship Id="rId7" Type="http://schemas.openxmlformats.org/officeDocument/2006/relationships/hyperlink" Target="http://www.wholechildeducation.org/resources/wcpodcast-41609-stimulus.mp3" TargetMode="External"/><Relationship Id="rId2" Type="http://schemas.openxmlformats.org/officeDocument/2006/relationships/hyperlink" Target="http://edlabor.house.gov/documents/111/pdf/publications/ARRA-estimatedallocationstoLEAs-200902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n.na4.acrobat.com/_a824650571/p75149997" TargetMode="External"/><Relationship Id="rId11" Type="http://schemas.openxmlformats.org/officeDocument/2006/relationships/hyperlink" Target="http://www.ascd.org/ARRAresources" TargetMode="External"/><Relationship Id="rId5" Type="http://schemas.openxmlformats.org/officeDocument/2006/relationships/hyperlink" Target="http://stimulus.ascd.org/ascd/2009/" TargetMode="External"/><Relationship Id="rId10" Type="http://schemas.openxmlformats.org/officeDocument/2006/relationships/hyperlink" Target="file:///\\lannode3\erp_data\www.ascd.org\public_policy\Explanation_of_the_State_Stabilization_Fund.aspx" TargetMode="External"/><Relationship Id="rId4" Type="http://schemas.openxmlformats.org/officeDocument/2006/relationships/hyperlink" Target="http://www.ed.gov/policy/gen/leg/recovery/guidance/uses.doc" TargetMode="External"/><Relationship Id="rId9" Type="http://schemas.openxmlformats.org/officeDocument/2006/relationships/hyperlink" Target="http://www.ascd.org/ASCD/pdf/siteASCD/cr/stimulus_summary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199"/>
            <a:ext cx="8534400" cy="914401"/>
          </a:xfrm>
        </p:spPr>
        <p:txBody>
          <a:bodyPr/>
          <a:lstStyle/>
          <a:p>
            <a:pPr eaLnBrk="1" hangingPunct="1"/>
            <a:r>
              <a:rPr lang="en-US" dirty="0" smtClean="0"/>
              <a:t>Planning the Possible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1" y="2133600"/>
            <a:ext cx="4114799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How Schools Can Use Stimulus Dollars for Lasting Impact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American Recovery and Reinvestment Act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lvl="1" indent="-274320">
              <a:buFont typeface="Arial" pitchFamily="34" charset="0"/>
              <a:buChar char="•"/>
            </a:pPr>
            <a:r>
              <a:rPr lang="en-US" sz="2400" dirty="0" smtClean="0"/>
              <a:t>$787 billion total and $98 billion for education</a:t>
            </a:r>
          </a:p>
          <a:p>
            <a:pPr marL="274320" lvl="1" indent="-274320">
              <a:buFontTx/>
              <a:buNone/>
            </a:pPr>
            <a:endParaRPr lang="en-US" sz="1000" dirty="0" smtClean="0"/>
          </a:p>
          <a:p>
            <a:pPr marL="274320" lvl="1" indent="-274320">
              <a:spcBef>
                <a:spcPts val="2000"/>
              </a:spcBef>
              <a:buFont typeface="Arial" pitchFamily="34" charset="0"/>
              <a:buChar char="•"/>
            </a:pPr>
            <a:r>
              <a:rPr lang="en-US" sz="2400" dirty="0" smtClean="0"/>
              <a:t>Purposes of education funds:</a:t>
            </a:r>
          </a:p>
          <a:p>
            <a:pPr marL="914400" lvl="2">
              <a:buFont typeface="Wingdings" pitchFamily="2" charset="2"/>
              <a:buChar char="§"/>
            </a:pPr>
            <a:r>
              <a:rPr lang="en-US" sz="2200" dirty="0" smtClean="0"/>
              <a:t>backfill state budgets</a:t>
            </a:r>
          </a:p>
          <a:p>
            <a:pPr marL="914400" lvl="2">
              <a:buFont typeface="Wingdings" pitchFamily="2" charset="2"/>
              <a:buChar char="§"/>
            </a:pPr>
            <a:r>
              <a:rPr lang="en-US" sz="2200" dirty="0" smtClean="0"/>
              <a:t>prevent teacher layoffs</a:t>
            </a:r>
          </a:p>
          <a:p>
            <a:pPr marL="914400" lvl="2">
              <a:buFont typeface="Wingdings" pitchFamily="2" charset="2"/>
              <a:buChar char="§"/>
            </a:pPr>
            <a:r>
              <a:rPr lang="en-US" sz="2200" dirty="0" smtClean="0"/>
              <a:t>implement reforms</a:t>
            </a:r>
          </a:p>
          <a:p>
            <a:pPr lvl="1" algn="ctr">
              <a:buFontTx/>
              <a:buNone/>
            </a:pPr>
            <a:endParaRPr lang="en-US" sz="1000" dirty="0" smtClean="0"/>
          </a:p>
          <a:p>
            <a:pPr lvl="1" algn="ctr">
              <a:spcBef>
                <a:spcPts val="1800"/>
              </a:spcBef>
              <a:buFontTx/>
              <a:buNone/>
            </a:pPr>
            <a:r>
              <a:rPr lang="en-US" sz="1800" dirty="0" smtClean="0"/>
              <a:t>“If all we do with the money is save jobs, we’ve failed.” 	                </a:t>
            </a:r>
            <a:r>
              <a:rPr lang="en-US" sz="1800" dirty="0" smtClean="0">
                <a:latin typeface="Arial"/>
                <a:cs typeface="Arial"/>
              </a:rPr>
              <a:t>—U.S. Secretary of </a:t>
            </a:r>
            <a:r>
              <a:rPr lang="en-US" sz="1800" dirty="0" smtClean="0"/>
              <a:t>Education Arne </a:t>
            </a:r>
            <a:r>
              <a:rPr lang="en-US" sz="1800" dirty="0" smtClean="0"/>
              <a:t>Duncan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Education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500"/>
              </a:spcAft>
              <a:buFont typeface="Wingdings" pitchFamily="-110" charset="2"/>
              <a:buNone/>
            </a:pPr>
            <a:r>
              <a:rPr lang="en-US" sz="2400" dirty="0" smtClean="0"/>
              <a:t>Funds should be used in four reform areas:</a:t>
            </a:r>
          </a:p>
          <a:p>
            <a:pPr>
              <a:buFont typeface="Wingdings" pitchFamily="-110" charset="2"/>
              <a:buNone/>
            </a:pPr>
            <a:endParaRPr lang="en-US" sz="1000" dirty="0" smtClean="0"/>
          </a:p>
          <a:p>
            <a:pPr marL="731520" lvl="1" indent="-27432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standards and assessments</a:t>
            </a:r>
          </a:p>
          <a:p>
            <a:pPr marL="731520" lvl="1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data </a:t>
            </a:r>
            <a:r>
              <a:rPr lang="en-US" sz="2200" dirty="0" smtClean="0"/>
              <a:t>systems</a:t>
            </a:r>
          </a:p>
          <a:p>
            <a:pPr marL="731520" lvl="1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turnaround of the lowest-performing schools</a:t>
            </a:r>
          </a:p>
          <a:p>
            <a:pPr marL="731520" lvl="1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teacher </a:t>
            </a:r>
            <a:r>
              <a:rPr lang="en-US" sz="2200" dirty="0" smtClean="0"/>
              <a:t>effectiveness and the equitable distribution of qualified teachers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Education Funding</a:t>
            </a:r>
            <a:endParaRPr lang="en-US" dirty="0"/>
          </a:p>
        </p:txBody>
      </p:sp>
      <p:pic>
        <p:nvPicPr>
          <p:cNvPr id="5" name="Content Placeholder 4" descr="PieChart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8246" r="-18246"/>
              <a:stretch>
                <a:fillRect/>
              </a:stretch>
            </p:blipFill>
          </mc:Choice>
          <mc:Fallback>
            <p:blipFill>
              <a:blip r:embed="rId3"/>
              <a:srcRect l="-18246" r="-1824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620000" cy="1143000"/>
          </a:xfrm>
        </p:spPr>
        <p:txBody>
          <a:bodyPr/>
          <a:lstStyle/>
          <a:p>
            <a:r>
              <a:rPr lang="en-US" dirty="0" smtClean="0"/>
              <a:t>ARRA 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0"/>
              </a:spcBef>
              <a:spcAft>
                <a:spcPts val="2000"/>
              </a:spcAft>
            </a:pPr>
            <a:r>
              <a:rPr lang="en-US" sz="2400" dirty="0" smtClean="0"/>
              <a:t>Avoid the funding cliff, or recurring costs past the September 2011 spending deadline.</a:t>
            </a:r>
          </a:p>
          <a:p>
            <a:pPr marL="274320" indent="-274320">
              <a:spcBef>
                <a:spcPts val="0"/>
              </a:spcBef>
              <a:spcAft>
                <a:spcPts val="2000"/>
              </a:spcAft>
            </a:pPr>
            <a:r>
              <a:rPr lang="en-US" sz="2400" dirty="0" smtClean="0"/>
              <a:t>Spending on capacity-building reforms will help schools and districts get the most out of their stimulus dollars.</a:t>
            </a:r>
          </a:p>
          <a:p>
            <a:pPr marL="274320" indent="-274320">
              <a:spcBef>
                <a:spcPts val="0"/>
              </a:spcBef>
              <a:spcAft>
                <a:spcPts val="2000"/>
              </a:spcAft>
            </a:pPr>
            <a:r>
              <a:rPr lang="en-US" sz="2400" dirty="0" smtClean="0"/>
              <a:t>This is a unique opportunity to show policymakers and the public the effects of additional resources.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Capacity-Building Professional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91400" cy="4191000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A comprehensive and customized approach.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Focuses on specific pedagogical practices, leadership practices, or content areas.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Develops a core group as local experts for sustainability.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Develops core group’s capacity to support job- embedded professional learning.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it Together: </a:t>
            </a:r>
            <a:br>
              <a:rPr lang="en-US" dirty="0" smtClean="0"/>
            </a:br>
            <a:r>
              <a:rPr lang="en-US" dirty="0" smtClean="0"/>
              <a:t>ARRA and Capacity-Building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Effective teachers and school leaders rank first and second among school-related factors that affect student learning.</a:t>
            </a:r>
          </a:p>
          <a:p>
            <a:pPr marL="274320" indent="-274320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Capacity-building professional development will ensure the lasting effects of the education stimulus reforms, which translates to long-term benefits for our students.</a:t>
            </a:r>
          </a:p>
          <a:p>
            <a:pPr marL="274320" indent="-274320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Capacity-building professional development is cost-effective after the stimulus funds are exhausted.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Stimulus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048000"/>
            <a:ext cx="3733800" cy="3200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-110" charset="2"/>
              <a:buNone/>
            </a:pPr>
            <a:r>
              <a:rPr lang="en-US" sz="1600" dirty="0" smtClean="0">
                <a:solidFill>
                  <a:srgbClr val="800000"/>
                </a:solidFill>
                <a:ea typeface="+mj-ea"/>
                <a:cs typeface="+mj-cs"/>
              </a:rPr>
              <a:t>Department of Education Resources</a:t>
            </a:r>
            <a:endParaRPr lang="en-US" sz="1600" dirty="0" smtClean="0">
              <a:solidFill>
                <a:srgbClr val="800000"/>
              </a:solidFill>
              <a:ea typeface="+mj-ea"/>
              <a:cs typeface="+mj-cs"/>
              <a:hlinkClick r:id="rId2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</a:pPr>
            <a:r>
              <a:rPr lang="en-US" sz="1500" dirty="0" smtClean="0">
                <a:hlinkClick r:id="rId2"/>
              </a:rPr>
              <a:t>District Allocations for Title I and IDEA for All States</a:t>
            </a:r>
            <a:r>
              <a:rPr lang="en-US" sz="1500" dirty="0" smtClean="0"/>
              <a:t> (PDF)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</a:pPr>
            <a:r>
              <a:rPr lang="en-US" sz="1500" dirty="0" smtClean="0">
                <a:hlinkClick r:id="rId3"/>
              </a:rPr>
              <a:t>School Modernization</a:t>
            </a:r>
            <a:endParaRPr lang="en-US" sz="1500" dirty="0" smtClean="0"/>
          </a:p>
          <a:p>
            <a:pPr marL="182880" indent="-182880">
              <a:spcBef>
                <a:spcPts val="0"/>
              </a:spcBef>
              <a:spcAft>
                <a:spcPts val="1200"/>
              </a:spcAft>
            </a:pPr>
            <a:r>
              <a:rPr lang="en-US" sz="1500" dirty="0" smtClean="0">
                <a:hlinkClick r:id="rId4"/>
              </a:rPr>
              <a:t>Guidance Document on the Use of ARRA Funds to Drive School Reform and Improvement</a:t>
            </a:r>
            <a:endParaRPr lang="en-US" sz="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3048000"/>
            <a:ext cx="373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-110" charset="2"/>
              <a:buNone/>
              <a:tabLst/>
              <a:defRPr/>
            </a:pPr>
            <a:r>
              <a:rPr lang="en-US" sz="1600" dirty="0" smtClean="0">
                <a:solidFill>
                  <a:srgbClr val="800000"/>
                </a:solidFill>
                <a:latin typeface="+mn-lt"/>
                <a:ea typeface="+mj-ea"/>
                <a:cs typeface="+mj-cs"/>
              </a:rPr>
              <a:t>ASCD Resources</a:t>
            </a:r>
            <a:endParaRPr lang="en-US" sz="1600" dirty="0" smtClean="0">
              <a:solidFill>
                <a:srgbClr val="800000"/>
              </a:solidFill>
              <a:latin typeface="+mn-lt"/>
              <a:ea typeface="+mj-ea"/>
              <a:cs typeface="+mj-cs"/>
              <a:hlinkClick r:id="rId5"/>
            </a:endParaRP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Planning the Possible: How Schools Can Use Stimulus Dollars for Lasting Impact</a:t>
            </a:r>
            <a:endParaRPr kumimoji="0" lang="en-US" sz="1500" b="0" i="0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Stimulus Web Seminar</a:t>
            </a:r>
            <a:endParaRPr kumimoji="0" lang="en-US" sz="15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Podcast: Understanding the Stimulus</a:t>
            </a:r>
            <a:endParaRPr kumimoji="0" lang="en-US" sz="15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Funding: State by State</a:t>
            </a:r>
            <a:endParaRPr kumimoji="0" lang="en-US" sz="15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Stimulus Summary</a:t>
            </a: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(PDF)</a:t>
            </a:r>
          </a:p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10" action="ppaction://hlinkfile"/>
              </a:rPr>
              <a:t>Explanation of State Fiscal Stabilization Fund (SFSF)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You can find the latest resources on the stimulus package at </a:t>
            </a:r>
            <a:r>
              <a:rPr lang="en-US" sz="1800" dirty="0" smtClean="0">
                <a:hlinkClick r:id="rId11"/>
              </a:rPr>
              <a:t>www.ascd.org/ARRAresources</a:t>
            </a:r>
            <a:r>
              <a:rPr lang="en-US" sz="1800" dirty="0" smtClean="0"/>
              <a:t>. Other </a:t>
            </a:r>
            <a:r>
              <a:rPr lang="en-US" sz="1800" dirty="0" err="1" smtClean="0"/>
              <a:t>ASCD</a:t>
            </a:r>
            <a:r>
              <a:rPr lang="en-US" sz="1800" dirty="0" smtClean="0"/>
              <a:t> and federal resources are below.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5334000" y="2057400"/>
            <a:ext cx="3352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endParaRPr lang="en-US" sz="3000" dirty="0">
              <a:solidFill>
                <a:srgbClr val="E1FA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p Stimulus PowerPoint Template 2009_final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Leap Stimulus PowerPoint Template 2009_final</Template>
  <TotalTime>37</TotalTime>
  <Words>344</Words>
  <PresentationFormat>On-screen Show (4:3)</PresentationFormat>
  <Paragraphs>48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Leap Stimulus PowerPoint Template 2009_final</vt:lpstr>
      <vt:lpstr>Planning the Possible</vt:lpstr>
      <vt:lpstr>American Recovery and Reinvestment Act </vt:lpstr>
      <vt:lpstr>ARRA Education Funding</vt:lpstr>
      <vt:lpstr>ARRA Education Funding</vt:lpstr>
      <vt:lpstr>ARRA Important Considerations</vt:lpstr>
      <vt:lpstr>What Is Capacity-Building Professional Development?</vt:lpstr>
      <vt:lpstr>Bringing it Together:  ARRA and Capacity-Building PD</vt:lpstr>
      <vt:lpstr>Economic Stimulus Resources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the Possible</dc:title>
  <dc:creator>agoodman</dc:creator>
  <cp:lastModifiedBy>agoodman</cp:lastModifiedBy>
  <cp:revision>9</cp:revision>
  <cp:lastPrinted>2009-05-11T13:12:27Z</cp:lastPrinted>
  <dcterms:created xsi:type="dcterms:W3CDTF">2009-05-14T15:11:54Z</dcterms:created>
  <dcterms:modified xsi:type="dcterms:W3CDTF">2009-05-21T22:24:21Z</dcterms:modified>
</cp:coreProperties>
</file>